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7" r:id="rId4"/>
    <p:sldId id="258" r:id="rId5"/>
    <p:sldId id="260" r:id="rId6"/>
    <p:sldId id="262" r:id="rId7"/>
    <p:sldId id="263" r:id="rId8"/>
    <p:sldId id="264" r:id="rId9"/>
    <p:sldId id="265" r:id="rId10"/>
    <p:sldId id="266" r:id="rId11"/>
    <p:sldId id="267" r:id="rId12"/>
    <p:sldId id="268" r:id="rId13"/>
    <p:sldId id="270" r:id="rId14"/>
    <p:sldId id="269"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6D3EFCF3-7A3A-4723-A49F-B15A15A83969}" type="datetimeFigureOut">
              <a:rPr lang="en-US" smtClean="0"/>
              <a:t>4/20/2011</a:t>
            </a:fld>
            <a:endParaRPr lang="en-US"/>
          </a:p>
        </p:txBody>
      </p:sp>
      <p:sp>
        <p:nvSpPr>
          <p:cNvPr id="16" name="Slide Number Placeholder 15"/>
          <p:cNvSpPr>
            <a:spLocks noGrp="1"/>
          </p:cNvSpPr>
          <p:nvPr>
            <p:ph type="sldNum" sz="quarter" idx="11"/>
          </p:nvPr>
        </p:nvSpPr>
        <p:spPr/>
        <p:txBody>
          <a:bodyPr/>
          <a:lstStyle/>
          <a:p>
            <a:fld id="{821F4585-DEF6-4E1B-AC5A-5E94107F2314}"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D3EFCF3-7A3A-4723-A49F-B15A15A83969}" type="datetimeFigureOut">
              <a:rPr lang="en-US" smtClean="0"/>
              <a:t>4/20/2011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1F4585-DEF6-4E1B-AC5A-5E94107F231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D3EFCF3-7A3A-4723-A49F-B15A15A83969}" type="datetimeFigureOut">
              <a:rPr lang="en-US" smtClean="0"/>
              <a:t>4/20/2011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1F4585-DEF6-4E1B-AC5A-5E94107F231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6D3EFCF3-7A3A-4723-A49F-B15A15A83969}" type="datetimeFigureOut">
              <a:rPr lang="en-US" smtClean="0"/>
              <a:t>4/20/2011</a:t>
            </a:fld>
            <a:endParaRPr lang="en-US"/>
          </a:p>
        </p:txBody>
      </p:sp>
      <p:sp>
        <p:nvSpPr>
          <p:cNvPr id="15" name="Slide Number Placeholder 14"/>
          <p:cNvSpPr>
            <a:spLocks noGrp="1"/>
          </p:cNvSpPr>
          <p:nvPr>
            <p:ph type="sldNum" sz="quarter" idx="15"/>
          </p:nvPr>
        </p:nvSpPr>
        <p:spPr/>
        <p:txBody>
          <a:bodyPr/>
          <a:lstStyle>
            <a:lvl1pPr algn="ctr">
              <a:defRPr/>
            </a:lvl1pPr>
          </a:lstStyle>
          <a:p>
            <a:fld id="{821F4585-DEF6-4E1B-AC5A-5E94107F2314}"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D3EFCF3-7A3A-4723-A49F-B15A15A83969}" type="datetimeFigureOut">
              <a:rPr lang="en-US" smtClean="0"/>
              <a:t>4/20/2011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1F4585-DEF6-4E1B-AC5A-5E94107F2314}"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D3EFCF3-7A3A-4723-A49F-B15A15A83969}" type="datetimeFigureOut">
              <a:rPr lang="en-US" smtClean="0"/>
              <a:t>4/20/2011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1F4585-DEF6-4E1B-AC5A-5E94107F2314}"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821F4585-DEF6-4E1B-AC5A-5E94107F2314}"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6D3EFCF3-7A3A-4723-A49F-B15A15A83969}" type="datetimeFigureOut">
              <a:rPr lang="en-US" smtClean="0"/>
              <a:t>4/20/2011</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D3EFCF3-7A3A-4723-A49F-B15A15A83969}" type="datetimeFigureOut">
              <a:rPr lang="en-US" smtClean="0"/>
              <a:t>4/20/2011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1F4585-DEF6-4E1B-AC5A-5E94107F2314}"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3EFCF3-7A3A-4723-A49F-B15A15A83969}" type="datetimeFigureOut">
              <a:rPr lang="en-US" smtClean="0"/>
              <a:t>4/20/2011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1F4585-DEF6-4E1B-AC5A-5E94107F231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6D3EFCF3-7A3A-4723-A49F-B15A15A83969}" type="datetimeFigureOut">
              <a:rPr lang="en-US" smtClean="0"/>
              <a:t>4/20/2011</a:t>
            </a:fld>
            <a:endParaRPr lang="en-US"/>
          </a:p>
        </p:txBody>
      </p:sp>
      <p:sp>
        <p:nvSpPr>
          <p:cNvPr id="9" name="Slide Number Placeholder 8"/>
          <p:cNvSpPr>
            <a:spLocks noGrp="1"/>
          </p:cNvSpPr>
          <p:nvPr>
            <p:ph type="sldNum" sz="quarter" idx="15"/>
          </p:nvPr>
        </p:nvSpPr>
        <p:spPr/>
        <p:txBody>
          <a:bodyPr/>
          <a:lstStyle/>
          <a:p>
            <a:fld id="{821F4585-DEF6-4E1B-AC5A-5E94107F2314}"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6D3EFCF3-7A3A-4723-A49F-B15A15A83969}" type="datetimeFigureOut">
              <a:rPr lang="en-US" smtClean="0"/>
              <a:t>4/20/2011</a:t>
            </a:fld>
            <a:endParaRPr lang="en-US"/>
          </a:p>
        </p:txBody>
      </p:sp>
      <p:sp>
        <p:nvSpPr>
          <p:cNvPr id="9" name="Slide Number Placeholder 8"/>
          <p:cNvSpPr>
            <a:spLocks noGrp="1"/>
          </p:cNvSpPr>
          <p:nvPr>
            <p:ph type="sldNum" sz="quarter" idx="11"/>
          </p:nvPr>
        </p:nvSpPr>
        <p:spPr/>
        <p:txBody>
          <a:bodyPr/>
          <a:lstStyle/>
          <a:p>
            <a:fld id="{821F4585-DEF6-4E1B-AC5A-5E94107F2314}"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6D3EFCF3-7A3A-4723-A49F-B15A15A83969}" type="datetimeFigureOut">
              <a:rPr lang="en-US" smtClean="0"/>
              <a:t>4/20/2011</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21F4585-DEF6-4E1B-AC5A-5E94107F2314}"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AP Exam Review</a:t>
            </a:r>
            <a:endParaRPr lang="en-US" dirty="0"/>
          </a:p>
        </p:txBody>
      </p:sp>
      <p:sp>
        <p:nvSpPr>
          <p:cNvPr id="2" name="Title 1"/>
          <p:cNvSpPr>
            <a:spLocks noGrp="1"/>
          </p:cNvSpPr>
          <p:nvPr>
            <p:ph type="ctrTitle"/>
          </p:nvPr>
        </p:nvSpPr>
        <p:spPr/>
        <p:txBody>
          <a:bodyPr/>
          <a:lstStyle/>
          <a:p>
            <a:r>
              <a:rPr lang="en-US" dirty="0" smtClean="0"/>
              <a:t>US Supreme Court Cases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err="1" smtClean="0"/>
              <a:t>Mapp</a:t>
            </a:r>
            <a:r>
              <a:rPr lang="en-US" dirty="0" smtClean="0"/>
              <a:t> v Ohio 1961 – illegally obtained evidence may not be used as evidence in a state criminal proceeding</a:t>
            </a:r>
          </a:p>
          <a:p>
            <a:r>
              <a:rPr lang="en-US" dirty="0" smtClean="0"/>
              <a:t>Engle v Vitale 1962 – ended public school prayer</a:t>
            </a:r>
          </a:p>
          <a:p>
            <a:r>
              <a:rPr lang="en-US" dirty="0" smtClean="0"/>
              <a:t>Baker v Carr 1962 – allowed the question of reapportionment to be brought up in federal courts</a:t>
            </a:r>
          </a:p>
          <a:p>
            <a:r>
              <a:rPr lang="en-US" dirty="0" smtClean="0"/>
              <a:t>Gideon v Wainwright 1963 – court-appointed attorney if defendant were unable to pay for their own</a:t>
            </a:r>
          </a:p>
          <a:p>
            <a:r>
              <a:rPr lang="en-US" dirty="0" smtClean="0"/>
              <a:t>Escobedo v Illinois 1964 – police may not use information from prosecution that was obtained from a suspect who was not first advised of his right to counsel</a:t>
            </a:r>
          </a:p>
          <a:p>
            <a:endParaRPr lang="en-US" dirty="0" smtClean="0"/>
          </a:p>
          <a:p>
            <a:endParaRPr lang="en-US" dirty="0"/>
          </a:p>
        </p:txBody>
      </p:sp>
      <p:sp>
        <p:nvSpPr>
          <p:cNvPr id="3" name="Title 2"/>
          <p:cNvSpPr>
            <a:spLocks noGrp="1"/>
          </p:cNvSpPr>
          <p:nvPr>
            <p:ph type="title"/>
          </p:nvPr>
        </p:nvSpPr>
        <p:spPr/>
        <p:txBody>
          <a:bodyPr/>
          <a:lstStyle/>
          <a:p>
            <a:r>
              <a:rPr lang="en-US" dirty="0" smtClean="0"/>
              <a:t>Warren Court 1953-1969</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Miranda v AZ 1966 – expanded the Escobedo ruling by adding that a suspect must also be informed of his right to remain silent</a:t>
            </a:r>
          </a:p>
          <a:p>
            <a:endParaRPr lang="en-US" dirty="0" smtClean="0"/>
          </a:p>
          <a:p>
            <a:endParaRPr lang="en-US" dirty="0"/>
          </a:p>
        </p:txBody>
      </p:sp>
      <p:sp>
        <p:nvSpPr>
          <p:cNvPr id="3" name="Title 2"/>
          <p:cNvSpPr>
            <a:spLocks noGrp="1"/>
          </p:cNvSpPr>
          <p:nvPr>
            <p:ph type="title"/>
          </p:nvPr>
        </p:nvSpPr>
        <p:spPr/>
        <p:txBody>
          <a:bodyPr/>
          <a:lstStyle/>
          <a:p>
            <a:r>
              <a:rPr lang="en-US" dirty="0" smtClean="0"/>
              <a:t>Warren Court 1953-1969</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Chief Justice Warren Burger</a:t>
            </a:r>
          </a:p>
          <a:p>
            <a:r>
              <a:rPr lang="en-US" dirty="0" smtClean="0"/>
              <a:t>Appointed by President Nixon</a:t>
            </a:r>
          </a:p>
          <a:p>
            <a:r>
              <a:rPr lang="en-US" dirty="0" smtClean="0"/>
              <a:t>The appointment of Warren Burger to Chief Justice was seen my many as a return to “strict construction” and judicial self restraint.  Many thought that the Warren Court was too eager to impose liberal social theories to the laws and Constitution.  </a:t>
            </a:r>
          </a:p>
          <a:p>
            <a:pPr>
              <a:buNone/>
            </a:pPr>
            <a:endParaRPr lang="en-US" dirty="0" smtClean="0"/>
          </a:p>
          <a:p>
            <a:endParaRPr lang="en-US" dirty="0"/>
          </a:p>
        </p:txBody>
      </p:sp>
      <p:sp>
        <p:nvSpPr>
          <p:cNvPr id="3" name="Title 2"/>
          <p:cNvSpPr>
            <a:spLocks noGrp="1"/>
          </p:cNvSpPr>
          <p:nvPr>
            <p:ph type="title"/>
          </p:nvPr>
        </p:nvSpPr>
        <p:spPr/>
        <p:txBody>
          <a:bodyPr/>
          <a:lstStyle/>
          <a:p>
            <a:r>
              <a:rPr lang="en-US" dirty="0" smtClean="0"/>
              <a:t>Burger Court 1969-1986</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Font typeface="Arial" pitchFamily="34" charset="0"/>
              <a:buChar char="•"/>
            </a:pPr>
            <a:r>
              <a:rPr lang="en-US" dirty="0" smtClean="0"/>
              <a:t>New York Times v US 1971 – protected 1</a:t>
            </a:r>
            <a:r>
              <a:rPr lang="en-US" baseline="30000" dirty="0" smtClean="0"/>
              <a:t>st</a:t>
            </a:r>
            <a:r>
              <a:rPr lang="en-US" dirty="0" smtClean="0"/>
              <a:t> Amendment freedom of the press regarding the publishing of the Pentagon papers</a:t>
            </a:r>
          </a:p>
          <a:p>
            <a:pPr>
              <a:buFont typeface="Arial" pitchFamily="34" charset="0"/>
              <a:buChar char="•"/>
            </a:pPr>
            <a:r>
              <a:rPr lang="en-US" dirty="0" smtClean="0"/>
              <a:t>Furman v GA 1972 – nullified the death penalty in the US for being to capriciously applied (to the poor/black)</a:t>
            </a:r>
          </a:p>
          <a:p>
            <a:pPr>
              <a:buFont typeface="Arial" pitchFamily="34" charset="0"/>
              <a:buChar char="•"/>
            </a:pPr>
            <a:r>
              <a:rPr lang="en-US" dirty="0" smtClean="0"/>
              <a:t>Roe v Wade 1973 – legalized abortion through the second trimester of pregnancy; right to privacy</a:t>
            </a:r>
          </a:p>
          <a:p>
            <a:pPr>
              <a:buFont typeface="Arial" pitchFamily="34" charset="0"/>
              <a:buChar char="•"/>
            </a:pPr>
            <a:r>
              <a:rPr lang="en-US" dirty="0" smtClean="0"/>
              <a:t>Gregg v GA 1976 – Supreme Court ruled that death penalty my be carried out in some states that had </a:t>
            </a:r>
          </a:p>
          <a:p>
            <a:pPr>
              <a:buNone/>
            </a:pPr>
            <a:endParaRPr lang="en-US" dirty="0" smtClean="0"/>
          </a:p>
          <a:p>
            <a:endParaRPr lang="en-US" dirty="0"/>
          </a:p>
        </p:txBody>
      </p:sp>
      <p:sp>
        <p:nvSpPr>
          <p:cNvPr id="3" name="Title 2"/>
          <p:cNvSpPr>
            <a:spLocks noGrp="1"/>
          </p:cNvSpPr>
          <p:nvPr>
            <p:ph type="title"/>
          </p:nvPr>
        </p:nvSpPr>
        <p:spPr/>
        <p:txBody>
          <a:bodyPr/>
          <a:lstStyle/>
          <a:p>
            <a:r>
              <a:rPr lang="en-US" dirty="0" smtClean="0"/>
              <a:t>Burger Court 1969-1986</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Font typeface="Arial" pitchFamily="34" charset="0"/>
              <a:buChar char="•"/>
            </a:pPr>
            <a:r>
              <a:rPr lang="en-US" dirty="0" smtClean="0"/>
              <a:t>University of California v </a:t>
            </a:r>
            <a:r>
              <a:rPr lang="en-US" dirty="0" err="1" smtClean="0"/>
              <a:t>Bakke</a:t>
            </a:r>
            <a:r>
              <a:rPr lang="en-US" dirty="0" smtClean="0"/>
              <a:t> 1978 – overturned racial quotas for some admissions programs; “reverse discrimination” case</a:t>
            </a:r>
          </a:p>
          <a:p>
            <a:pPr>
              <a:buFont typeface="Arial" pitchFamily="34" charset="0"/>
              <a:buChar char="•"/>
            </a:pPr>
            <a:r>
              <a:rPr lang="en-US" dirty="0" smtClean="0"/>
              <a:t>New Jersey v T.L.O 1985 – searching a student’s handbag is justified if there is a reasonable grounds for suspecting the search will yield evidence that laws or school rules are being broken</a:t>
            </a:r>
          </a:p>
          <a:p>
            <a:pPr>
              <a:buFont typeface="Arial" pitchFamily="34" charset="0"/>
              <a:buChar char="•"/>
            </a:pPr>
            <a:endParaRPr lang="en-US" dirty="0" smtClean="0"/>
          </a:p>
          <a:p>
            <a:pPr>
              <a:buNone/>
            </a:pPr>
            <a:endParaRPr lang="en-US" dirty="0" smtClean="0"/>
          </a:p>
          <a:p>
            <a:endParaRPr lang="en-US" dirty="0"/>
          </a:p>
        </p:txBody>
      </p:sp>
      <p:sp>
        <p:nvSpPr>
          <p:cNvPr id="3" name="Title 2"/>
          <p:cNvSpPr>
            <a:spLocks noGrp="1"/>
          </p:cNvSpPr>
          <p:nvPr>
            <p:ph type="title"/>
          </p:nvPr>
        </p:nvSpPr>
        <p:spPr/>
        <p:txBody>
          <a:bodyPr/>
          <a:lstStyle/>
          <a:p>
            <a:r>
              <a:rPr lang="en-US" dirty="0" smtClean="0"/>
              <a:t>Burger Court 1969-1986</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Chief Justice William H Rehnquist</a:t>
            </a:r>
          </a:p>
          <a:p>
            <a:r>
              <a:rPr lang="en-US" dirty="0" smtClean="0"/>
              <a:t>Appointed by President Reagan</a:t>
            </a:r>
          </a:p>
          <a:p>
            <a:endParaRPr lang="en-US" dirty="0" smtClean="0"/>
          </a:p>
          <a:p>
            <a:r>
              <a:rPr lang="en-US" dirty="0" smtClean="0"/>
              <a:t>Texas v Johnson 1989 – upheld the freedom of speech/expression when court ruled that individuals could burn the US flag in protest.</a:t>
            </a:r>
          </a:p>
          <a:p>
            <a:r>
              <a:rPr lang="en-US" dirty="0" smtClean="0"/>
              <a:t>Ewing v CA 2003 – upholds California’s “Three-Strike” law (life imprisonment when convicted of third felony)</a:t>
            </a:r>
          </a:p>
          <a:p>
            <a:endParaRPr lang="en-US" dirty="0" smtClean="0"/>
          </a:p>
          <a:p>
            <a:pPr>
              <a:buNone/>
            </a:pPr>
            <a:endParaRPr lang="en-US" dirty="0" smtClean="0"/>
          </a:p>
          <a:p>
            <a:pPr>
              <a:buNone/>
            </a:pPr>
            <a:endParaRPr lang="en-US" dirty="0" smtClean="0"/>
          </a:p>
        </p:txBody>
      </p:sp>
      <p:sp>
        <p:nvSpPr>
          <p:cNvPr id="3" name="Title 2"/>
          <p:cNvSpPr>
            <a:spLocks noGrp="1"/>
          </p:cNvSpPr>
          <p:nvPr>
            <p:ph type="title"/>
          </p:nvPr>
        </p:nvSpPr>
        <p:spPr/>
        <p:txBody>
          <a:bodyPr/>
          <a:lstStyle/>
          <a:p>
            <a:r>
              <a:rPr lang="en-US" dirty="0" smtClean="0"/>
              <a:t>Rehnquist Court 1986 - 2005</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Chief Justice John Marshall</a:t>
            </a:r>
          </a:p>
          <a:p>
            <a:r>
              <a:rPr lang="en-US" dirty="0" smtClean="0"/>
              <a:t>Appointed by President John Adams</a:t>
            </a:r>
          </a:p>
          <a:p>
            <a:r>
              <a:rPr lang="en-US" dirty="0" smtClean="0"/>
              <a:t>Turned the US Supreme Court into a coequal branch of the federal government;  strengthened the Supreme Court at the expense of the other federal branches, expanded federal power at the expense of states, protected the terms of business contracts, and upheld the loose interpretation of the Constitution’s elastic clause.</a:t>
            </a:r>
            <a:endParaRPr lang="en-US" dirty="0"/>
          </a:p>
        </p:txBody>
      </p:sp>
      <p:sp>
        <p:nvSpPr>
          <p:cNvPr id="3" name="Title 2"/>
          <p:cNvSpPr>
            <a:spLocks noGrp="1"/>
          </p:cNvSpPr>
          <p:nvPr>
            <p:ph type="title"/>
          </p:nvPr>
        </p:nvSpPr>
        <p:spPr/>
        <p:txBody>
          <a:bodyPr/>
          <a:lstStyle/>
          <a:p>
            <a:r>
              <a:rPr lang="en-US" dirty="0" smtClean="0"/>
              <a:t>Marshall Court 1801-1835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5029200"/>
          </a:xfrm>
        </p:spPr>
        <p:txBody>
          <a:bodyPr>
            <a:normAutofit/>
          </a:bodyPr>
          <a:lstStyle/>
          <a:p>
            <a:r>
              <a:rPr lang="en-US" dirty="0" err="1" smtClean="0"/>
              <a:t>Chisolm</a:t>
            </a:r>
            <a:r>
              <a:rPr lang="en-US" dirty="0" smtClean="0"/>
              <a:t> v GA 1793 – citizens on one state have the right to sue another state in federal court</a:t>
            </a:r>
          </a:p>
          <a:p>
            <a:r>
              <a:rPr lang="en-US" dirty="0" err="1" smtClean="0"/>
              <a:t>Marbury</a:t>
            </a:r>
            <a:r>
              <a:rPr lang="en-US" dirty="0" smtClean="0"/>
              <a:t> v Madison 1803 – doctrine of judicial review is established</a:t>
            </a:r>
          </a:p>
          <a:p>
            <a:r>
              <a:rPr lang="en-US" dirty="0" smtClean="0"/>
              <a:t>Dartmouth College v Woodward 1819 – Upheld the validity of contracts</a:t>
            </a:r>
          </a:p>
          <a:p>
            <a:r>
              <a:rPr lang="en-US" dirty="0" smtClean="0"/>
              <a:t>McCulloch v Maryland 1819 – Congress could charter a bank under the necessary and proper clause of the Constitution</a:t>
            </a:r>
          </a:p>
          <a:p>
            <a:r>
              <a:rPr lang="en-US" dirty="0" smtClean="0"/>
              <a:t>Gibbon v Ogden 1824 – the federal government has the authority to regulate interstate commerce</a:t>
            </a:r>
            <a:endParaRPr lang="en-US" dirty="0"/>
          </a:p>
        </p:txBody>
      </p:sp>
      <p:sp>
        <p:nvSpPr>
          <p:cNvPr id="3" name="Title 2"/>
          <p:cNvSpPr>
            <a:spLocks noGrp="1"/>
          </p:cNvSpPr>
          <p:nvPr>
            <p:ph type="title"/>
          </p:nvPr>
        </p:nvSpPr>
        <p:spPr/>
        <p:txBody>
          <a:bodyPr/>
          <a:lstStyle/>
          <a:p>
            <a:r>
              <a:rPr lang="en-US" dirty="0" smtClean="0"/>
              <a:t>Marshall Court 1801-1835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Cherokee Nation v US 1831– first attempt by the Cherokee nation to seek redress in its dealings with the state of GA over land confiscation</a:t>
            </a:r>
          </a:p>
          <a:p>
            <a:r>
              <a:rPr lang="en-US" dirty="0" smtClean="0"/>
              <a:t>Worcester v GA 1832 – federal jurisdiction over Indian affairs is absolute, leaving no room for state authority; generally ignored by Georgia</a:t>
            </a:r>
          </a:p>
          <a:p>
            <a:endParaRPr lang="en-US" dirty="0"/>
          </a:p>
        </p:txBody>
      </p:sp>
      <p:sp>
        <p:nvSpPr>
          <p:cNvPr id="3" name="Title 2"/>
          <p:cNvSpPr>
            <a:spLocks noGrp="1"/>
          </p:cNvSpPr>
          <p:nvPr>
            <p:ph type="title"/>
          </p:nvPr>
        </p:nvSpPr>
        <p:spPr/>
        <p:txBody>
          <a:bodyPr/>
          <a:lstStyle/>
          <a:p>
            <a:r>
              <a:rPr lang="en-US" dirty="0" smtClean="0"/>
              <a:t>Marshall Court 1801-1835</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Ex Parte </a:t>
            </a:r>
            <a:r>
              <a:rPr lang="en-US" dirty="0" err="1" smtClean="0"/>
              <a:t>Merryman</a:t>
            </a:r>
            <a:r>
              <a:rPr lang="en-US" dirty="0" smtClean="0"/>
              <a:t> 1861 – a person could not be denied a writ of habeas corpus if arrested; (case grew out of the decision by Lincoln to suspend the writ of habeas corpus in Maryland)</a:t>
            </a:r>
          </a:p>
          <a:p>
            <a:r>
              <a:rPr lang="en-US" dirty="0" smtClean="0"/>
              <a:t>Ex Parte Milligan 1866 – military tribunal cannot try civilians, even during wartime, in areas where civil courts are open</a:t>
            </a:r>
          </a:p>
          <a:p>
            <a:r>
              <a:rPr lang="en-US" dirty="0" smtClean="0"/>
              <a:t>Texas v White 1869 – states cannot secede from the Union</a:t>
            </a:r>
          </a:p>
          <a:p>
            <a:endParaRPr lang="en-US" dirty="0"/>
          </a:p>
        </p:txBody>
      </p:sp>
      <p:sp>
        <p:nvSpPr>
          <p:cNvPr id="3" name="Title 2"/>
          <p:cNvSpPr>
            <a:spLocks noGrp="1"/>
          </p:cNvSpPr>
          <p:nvPr>
            <p:ph type="title"/>
          </p:nvPr>
        </p:nvSpPr>
        <p:spPr/>
        <p:txBody>
          <a:bodyPr/>
          <a:lstStyle/>
          <a:p>
            <a:r>
              <a:rPr lang="en-US" dirty="0" smtClean="0"/>
              <a:t>US Supreme Court 1836-1952</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Hepburn v Griswold 1870 – decided against  the use of paper money as legal tender</a:t>
            </a:r>
          </a:p>
          <a:p>
            <a:r>
              <a:rPr lang="en-US" dirty="0" smtClean="0"/>
              <a:t>Knox v Lee 1871 – reversed the Hepburn case above; advocated using paper currency</a:t>
            </a:r>
          </a:p>
          <a:p>
            <a:r>
              <a:rPr lang="en-US" dirty="0" smtClean="0"/>
              <a:t>Wabash, St. Louis and Pacific Railway Co v Illinois 1886 – individual states had no power to regulate interstate commerce</a:t>
            </a:r>
          </a:p>
          <a:p>
            <a:r>
              <a:rPr lang="en-US" dirty="0" smtClean="0"/>
              <a:t>Pollock v Farmers Loan and Trust Company 1895 – declared the first federal income tax law </a:t>
            </a:r>
            <a:r>
              <a:rPr lang="en-US" dirty="0" err="1" smtClean="0"/>
              <a:t>unconsitutional</a:t>
            </a:r>
            <a:endParaRPr lang="en-US" dirty="0"/>
          </a:p>
        </p:txBody>
      </p:sp>
      <p:sp>
        <p:nvSpPr>
          <p:cNvPr id="3" name="Title 2"/>
          <p:cNvSpPr>
            <a:spLocks noGrp="1"/>
          </p:cNvSpPr>
          <p:nvPr>
            <p:ph type="title"/>
          </p:nvPr>
        </p:nvSpPr>
        <p:spPr/>
        <p:txBody>
          <a:bodyPr/>
          <a:lstStyle/>
          <a:p>
            <a:r>
              <a:rPr lang="en-US" dirty="0" smtClean="0"/>
              <a:t>US Supreme Court 1836-1952</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Northern Securities Co v US 1904 – a holding company formed for the express purpose of limiting competition is guilty of restraint of trade and in violation of the federal antitrust acts</a:t>
            </a:r>
          </a:p>
          <a:p>
            <a:r>
              <a:rPr lang="en-US" dirty="0" err="1" smtClean="0"/>
              <a:t>Schenck</a:t>
            </a:r>
            <a:r>
              <a:rPr lang="en-US" dirty="0" smtClean="0"/>
              <a:t> v US 1919 – freedom of speech may be curtailed if exercising that right posed a “clear and present danger” to others or to the state</a:t>
            </a:r>
          </a:p>
          <a:p>
            <a:r>
              <a:rPr lang="en-US" dirty="0" smtClean="0"/>
              <a:t>Smith v </a:t>
            </a:r>
            <a:r>
              <a:rPr lang="en-US" dirty="0" err="1" smtClean="0"/>
              <a:t>Allwright</a:t>
            </a:r>
            <a:r>
              <a:rPr lang="en-US" dirty="0" smtClean="0"/>
              <a:t> 1944 – overruled practices like the “all-white” primary in choosing state and national officials</a:t>
            </a:r>
            <a:endParaRPr lang="en-US" dirty="0"/>
          </a:p>
        </p:txBody>
      </p:sp>
      <p:sp>
        <p:nvSpPr>
          <p:cNvPr id="3" name="Title 2"/>
          <p:cNvSpPr>
            <a:spLocks noGrp="1"/>
          </p:cNvSpPr>
          <p:nvPr>
            <p:ph type="title"/>
          </p:nvPr>
        </p:nvSpPr>
        <p:spPr/>
        <p:txBody>
          <a:bodyPr/>
          <a:lstStyle/>
          <a:p>
            <a:r>
              <a:rPr lang="en-US" dirty="0" smtClean="0"/>
              <a:t>US Supreme Court 1836-1952</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smtClean="0"/>
              <a:t>Korematsu</a:t>
            </a:r>
            <a:r>
              <a:rPr lang="en-US" dirty="0" smtClean="0"/>
              <a:t> v US 1944 – upheld the 1942 removal of Japanese-Americans to relocation centers in inland camps; declared within the combined war powers of Congress</a:t>
            </a:r>
          </a:p>
          <a:p>
            <a:endParaRPr lang="en-US" dirty="0"/>
          </a:p>
        </p:txBody>
      </p:sp>
      <p:sp>
        <p:nvSpPr>
          <p:cNvPr id="3" name="Title 2"/>
          <p:cNvSpPr>
            <a:spLocks noGrp="1"/>
          </p:cNvSpPr>
          <p:nvPr>
            <p:ph type="title"/>
          </p:nvPr>
        </p:nvSpPr>
        <p:spPr/>
        <p:txBody>
          <a:bodyPr/>
          <a:lstStyle/>
          <a:p>
            <a:r>
              <a:rPr lang="en-US" dirty="0" smtClean="0"/>
              <a:t>US Supreme Court 1836-1952</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Chief Justice Earl Warren</a:t>
            </a:r>
          </a:p>
          <a:p>
            <a:r>
              <a:rPr lang="en-US" dirty="0" smtClean="0"/>
              <a:t>Appointed by President Eisenhower</a:t>
            </a:r>
          </a:p>
          <a:p>
            <a:r>
              <a:rPr lang="en-US" dirty="0" smtClean="0"/>
              <a:t>The Warren Court served during an era of democratic progress especially in the area of rights of minority groups and for individuals.</a:t>
            </a:r>
          </a:p>
          <a:p>
            <a:endParaRPr lang="en-US" dirty="0" smtClean="0"/>
          </a:p>
          <a:p>
            <a:endParaRPr lang="en-US" dirty="0"/>
          </a:p>
        </p:txBody>
      </p:sp>
      <p:sp>
        <p:nvSpPr>
          <p:cNvPr id="3" name="Title 2"/>
          <p:cNvSpPr>
            <a:spLocks noGrp="1"/>
          </p:cNvSpPr>
          <p:nvPr>
            <p:ph type="title"/>
          </p:nvPr>
        </p:nvSpPr>
        <p:spPr/>
        <p:txBody>
          <a:bodyPr/>
          <a:lstStyle/>
          <a:p>
            <a:r>
              <a:rPr lang="en-US" dirty="0" smtClean="0"/>
              <a:t>Warren Court 1953-1969</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167</TotalTime>
  <Words>871</Words>
  <Application>Microsoft Office PowerPoint</Application>
  <PresentationFormat>On-screen Show (4:3)</PresentationFormat>
  <Paragraphs>62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Paper</vt:lpstr>
      <vt:lpstr>US Supreme Court Cases</vt:lpstr>
      <vt:lpstr>Marshall Court 1801-1835 </vt:lpstr>
      <vt:lpstr>Marshall Court 1801-1835 </vt:lpstr>
      <vt:lpstr>Marshall Court 1801-1835</vt:lpstr>
      <vt:lpstr>US Supreme Court 1836-1952</vt:lpstr>
      <vt:lpstr>US Supreme Court 1836-1952</vt:lpstr>
      <vt:lpstr>US Supreme Court 1836-1952</vt:lpstr>
      <vt:lpstr>US Supreme Court 1836-1952</vt:lpstr>
      <vt:lpstr>Warren Court 1953-1969</vt:lpstr>
      <vt:lpstr>Warren Court 1953-1969</vt:lpstr>
      <vt:lpstr>Warren Court 1953-1969</vt:lpstr>
      <vt:lpstr>Burger Court 1969-1986</vt:lpstr>
      <vt:lpstr>Burger Court 1969-1986</vt:lpstr>
      <vt:lpstr>Burger Court 1969-1986</vt:lpstr>
      <vt:lpstr>Rehnquist Court 1986 - 2005</vt:lpstr>
    </vt:vector>
  </TitlesOfParts>
  <Company>GCPS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 Supreme Court Cases</dc:title>
  <dc:creator>e199800344</dc:creator>
  <cp:lastModifiedBy>e199800344</cp:lastModifiedBy>
  <cp:revision>13</cp:revision>
  <dcterms:created xsi:type="dcterms:W3CDTF">2011-04-20T15:29:36Z</dcterms:created>
  <dcterms:modified xsi:type="dcterms:W3CDTF">2011-04-20T18:17:01Z</dcterms:modified>
</cp:coreProperties>
</file>